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6" r:id="rId13"/>
    <p:sldId id="269" r:id="rId14"/>
    <p:sldId id="268" r:id="rId15"/>
    <p:sldId id="270" r:id="rId16"/>
    <p:sldId id="271" r:id="rId17"/>
    <p:sldId id="273" r:id="rId18"/>
    <p:sldId id="274" r:id="rId19"/>
    <p:sldId id="275"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0" d="100"/>
          <a:sy n="90" d="100"/>
        </p:scale>
        <p:origin x="5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1/30/2018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1/30/2018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1/30/2018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1/30/2018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1/30/2018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1/30/2018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1/30/2018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1/30/2018</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1/30/2018</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youtu.be/siulX5JkIwI" TargetMode="External"/><Relationship Id="rId2" Type="http://schemas.openxmlformats.org/officeDocument/2006/relationships/hyperlink" Target="https://youtu.be/d1Zxt28ff-E?list=PL0mcZSbIleZYwS1XSx2UVQM_W24zIphmU" TargetMode="External"/><Relationship Id="rId1" Type="http://schemas.openxmlformats.org/officeDocument/2006/relationships/slideLayout" Target="../slideLayouts/slideLayout2.xml"/><Relationship Id="rId4" Type="http://schemas.openxmlformats.org/officeDocument/2006/relationships/hyperlink" Target="https://youtu.be/Tb-BsdyRdqw"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40371-7084-4684-AFAB-A4E19D81A6F1}"/>
              </a:ext>
            </a:extLst>
          </p:cNvPr>
          <p:cNvSpPr>
            <a:spLocks noGrp="1"/>
          </p:cNvSpPr>
          <p:nvPr>
            <p:ph type="ctrTitle"/>
          </p:nvPr>
        </p:nvSpPr>
        <p:spPr/>
        <p:txBody>
          <a:bodyPr/>
          <a:lstStyle/>
          <a:p>
            <a:r>
              <a:rPr lang="en-US" sz="4800" dirty="0"/>
              <a:t>INTERVIEW A PROFESSIONAL</a:t>
            </a:r>
            <a:br>
              <a:rPr lang="en-US" sz="4800" dirty="0"/>
            </a:br>
            <a:r>
              <a:rPr lang="en-US" sz="4800" dirty="0"/>
              <a:t>ASSIGNMENT</a:t>
            </a:r>
          </a:p>
        </p:txBody>
      </p:sp>
      <p:sp>
        <p:nvSpPr>
          <p:cNvPr id="3" name="Subtitle 2">
            <a:extLst>
              <a:ext uri="{FF2B5EF4-FFF2-40B4-BE49-F238E27FC236}">
                <a16:creationId xmlns:a16="http://schemas.microsoft.com/office/drawing/2014/main" id="{96921D70-2E14-4A24-B6C9-2470FD937629}"/>
              </a:ext>
            </a:extLst>
          </p:cNvPr>
          <p:cNvSpPr>
            <a:spLocks noGrp="1"/>
          </p:cNvSpPr>
          <p:nvPr>
            <p:ph type="subTitle" idx="1"/>
          </p:nvPr>
        </p:nvSpPr>
        <p:spPr/>
        <p:txBody>
          <a:bodyPr>
            <a:normAutofit/>
          </a:bodyPr>
          <a:lstStyle/>
          <a:p>
            <a:r>
              <a:rPr lang="en-US" sz="2800" dirty="0"/>
              <a:t>Part 1:  Understanding the Hero’s Journey</a:t>
            </a:r>
          </a:p>
        </p:txBody>
      </p:sp>
    </p:spTree>
    <p:extLst>
      <p:ext uri="{BB962C8B-B14F-4D97-AF65-F5344CB8AC3E}">
        <p14:creationId xmlns:p14="http://schemas.microsoft.com/office/powerpoint/2010/main" val="723622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24078-F04C-4363-800F-726781A1E5A8}"/>
              </a:ext>
            </a:extLst>
          </p:cNvPr>
          <p:cNvSpPr>
            <a:spLocks noGrp="1"/>
          </p:cNvSpPr>
          <p:nvPr>
            <p:ph type="title"/>
          </p:nvPr>
        </p:nvSpPr>
        <p:spPr/>
        <p:txBody>
          <a:bodyPr/>
          <a:lstStyle/>
          <a:p>
            <a:r>
              <a:rPr lang="en-US" dirty="0"/>
              <a:t>The Importance of Storytelling</a:t>
            </a:r>
          </a:p>
        </p:txBody>
      </p:sp>
      <p:sp>
        <p:nvSpPr>
          <p:cNvPr id="3" name="Content Placeholder 2">
            <a:extLst>
              <a:ext uri="{FF2B5EF4-FFF2-40B4-BE49-F238E27FC236}">
                <a16:creationId xmlns:a16="http://schemas.microsoft.com/office/drawing/2014/main" id="{55CFA940-EBF9-4813-AF3A-2AE885087537}"/>
              </a:ext>
            </a:extLst>
          </p:cNvPr>
          <p:cNvSpPr>
            <a:spLocks noGrp="1"/>
          </p:cNvSpPr>
          <p:nvPr>
            <p:ph idx="1"/>
          </p:nvPr>
        </p:nvSpPr>
        <p:spPr>
          <a:xfrm>
            <a:off x="680321" y="2785729"/>
            <a:ext cx="9613861" cy="3150459"/>
          </a:xfrm>
        </p:spPr>
        <p:txBody>
          <a:bodyPr/>
          <a:lstStyle/>
          <a:p>
            <a:r>
              <a:rPr lang="en-US" dirty="0"/>
              <a:t>Storytelling illustrates for an employer who you are and how you have handled challenges and opportunities.</a:t>
            </a:r>
          </a:p>
          <a:p>
            <a:endParaRPr lang="en-US" dirty="0"/>
          </a:p>
          <a:p>
            <a:r>
              <a:rPr lang="en-US" dirty="0"/>
              <a:t>More important, storytelling helps you make sense of who you are.  You gain perspective on yourself.</a:t>
            </a:r>
          </a:p>
          <a:p>
            <a:pPr marL="0" indent="0">
              <a:buNone/>
            </a:pPr>
            <a:endParaRPr lang="en-US" dirty="0"/>
          </a:p>
        </p:txBody>
      </p:sp>
    </p:spTree>
    <p:extLst>
      <p:ext uri="{BB962C8B-B14F-4D97-AF65-F5344CB8AC3E}">
        <p14:creationId xmlns:p14="http://schemas.microsoft.com/office/powerpoint/2010/main" val="24898464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24078-F04C-4363-800F-726781A1E5A8}"/>
              </a:ext>
            </a:extLst>
          </p:cNvPr>
          <p:cNvSpPr>
            <a:spLocks noGrp="1"/>
          </p:cNvSpPr>
          <p:nvPr>
            <p:ph type="title"/>
          </p:nvPr>
        </p:nvSpPr>
        <p:spPr/>
        <p:txBody>
          <a:bodyPr/>
          <a:lstStyle/>
          <a:p>
            <a:r>
              <a:rPr lang="en-US" dirty="0"/>
              <a:t>The Importance of Storytelling</a:t>
            </a:r>
          </a:p>
        </p:txBody>
      </p:sp>
      <p:sp>
        <p:nvSpPr>
          <p:cNvPr id="3" name="Content Placeholder 2">
            <a:extLst>
              <a:ext uri="{FF2B5EF4-FFF2-40B4-BE49-F238E27FC236}">
                <a16:creationId xmlns:a16="http://schemas.microsoft.com/office/drawing/2014/main" id="{55CFA940-EBF9-4813-AF3A-2AE885087537}"/>
              </a:ext>
            </a:extLst>
          </p:cNvPr>
          <p:cNvSpPr>
            <a:spLocks noGrp="1"/>
          </p:cNvSpPr>
          <p:nvPr>
            <p:ph idx="1"/>
          </p:nvPr>
        </p:nvSpPr>
        <p:spPr/>
        <p:txBody>
          <a:bodyPr/>
          <a:lstStyle/>
          <a:p>
            <a:pPr marL="0" indent="0">
              <a:buNone/>
            </a:pPr>
            <a:r>
              <a:rPr lang="en-US" b="1" dirty="0"/>
              <a:t>THE HERO’S JOURNEY (HJ)</a:t>
            </a:r>
          </a:p>
          <a:p>
            <a:pPr marL="0" indent="0">
              <a:buNone/>
            </a:pPr>
            <a:endParaRPr lang="en-US" dirty="0"/>
          </a:p>
          <a:p>
            <a:r>
              <a:rPr lang="en-US" b="1" dirty="0"/>
              <a:t>You will learn about the “Hero’s Journey” (HJ) framework.</a:t>
            </a:r>
          </a:p>
          <a:p>
            <a:r>
              <a:rPr lang="en-US" b="1" dirty="0"/>
              <a:t>Then you will work at seeing yourself through the HJ framework.</a:t>
            </a:r>
          </a:p>
          <a:p>
            <a:r>
              <a:rPr lang="en-US" b="1" dirty="0"/>
              <a:t>THIS IS </a:t>
            </a:r>
            <a:r>
              <a:rPr lang="en-US" b="1" u="sng" dirty="0"/>
              <a:t>PART 1 </a:t>
            </a:r>
            <a:r>
              <a:rPr lang="en-US" b="1" dirty="0"/>
              <a:t>OF THE INTERVIEW A PROFESSIONAL ASSIGNMENT</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06114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24078-F04C-4363-800F-726781A1E5A8}"/>
              </a:ext>
            </a:extLst>
          </p:cNvPr>
          <p:cNvSpPr>
            <a:spLocks noGrp="1"/>
          </p:cNvSpPr>
          <p:nvPr>
            <p:ph type="title"/>
          </p:nvPr>
        </p:nvSpPr>
        <p:spPr/>
        <p:txBody>
          <a:bodyPr/>
          <a:lstStyle/>
          <a:p>
            <a:r>
              <a:rPr lang="en-US" dirty="0"/>
              <a:t>The Importance of Storytelling</a:t>
            </a:r>
          </a:p>
        </p:txBody>
      </p:sp>
      <p:sp>
        <p:nvSpPr>
          <p:cNvPr id="4" name="Rectangle 3">
            <a:extLst>
              <a:ext uri="{FF2B5EF4-FFF2-40B4-BE49-F238E27FC236}">
                <a16:creationId xmlns:a16="http://schemas.microsoft.com/office/drawing/2014/main" id="{AFCF671B-2E49-4E38-A84C-BC3A9000E55C}"/>
              </a:ext>
            </a:extLst>
          </p:cNvPr>
          <p:cNvSpPr/>
          <p:nvPr/>
        </p:nvSpPr>
        <p:spPr>
          <a:xfrm>
            <a:off x="1818167" y="3244334"/>
            <a:ext cx="6815470" cy="769441"/>
          </a:xfrm>
          <a:prstGeom prst="rect">
            <a:avLst/>
          </a:prstGeom>
        </p:spPr>
        <p:txBody>
          <a:bodyPr wrap="square">
            <a:spAutoFit/>
          </a:bodyPr>
          <a:lstStyle/>
          <a:p>
            <a:r>
              <a:rPr lang="en-US" sz="4400" b="1" u="sng" dirty="0"/>
              <a:t>PART 1</a:t>
            </a:r>
            <a:r>
              <a:rPr lang="en-US" sz="4400" b="1" dirty="0"/>
              <a:t> IS ABOUT YOU!</a:t>
            </a:r>
          </a:p>
        </p:txBody>
      </p:sp>
    </p:spTree>
    <p:extLst>
      <p:ext uri="{BB962C8B-B14F-4D97-AF65-F5344CB8AC3E}">
        <p14:creationId xmlns:p14="http://schemas.microsoft.com/office/powerpoint/2010/main" val="1626197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24078-F04C-4363-800F-726781A1E5A8}"/>
              </a:ext>
            </a:extLst>
          </p:cNvPr>
          <p:cNvSpPr>
            <a:spLocks noGrp="1"/>
          </p:cNvSpPr>
          <p:nvPr>
            <p:ph type="title"/>
          </p:nvPr>
        </p:nvSpPr>
        <p:spPr/>
        <p:txBody>
          <a:bodyPr/>
          <a:lstStyle/>
          <a:p>
            <a:r>
              <a:rPr lang="en-US" dirty="0"/>
              <a:t>The Importance of Storytelling</a:t>
            </a:r>
          </a:p>
        </p:txBody>
      </p:sp>
      <p:sp>
        <p:nvSpPr>
          <p:cNvPr id="4" name="Rectangle 3">
            <a:extLst>
              <a:ext uri="{FF2B5EF4-FFF2-40B4-BE49-F238E27FC236}">
                <a16:creationId xmlns:a16="http://schemas.microsoft.com/office/drawing/2014/main" id="{AFCF671B-2E49-4E38-A84C-BC3A9000E55C}"/>
              </a:ext>
            </a:extLst>
          </p:cNvPr>
          <p:cNvSpPr/>
          <p:nvPr/>
        </p:nvSpPr>
        <p:spPr>
          <a:xfrm>
            <a:off x="680320" y="2371060"/>
            <a:ext cx="10707149" cy="4154984"/>
          </a:xfrm>
          <a:prstGeom prst="rect">
            <a:avLst/>
          </a:prstGeom>
        </p:spPr>
        <p:txBody>
          <a:bodyPr wrap="square">
            <a:spAutoFit/>
          </a:bodyPr>
          <a:lstStyle/>
          <a:p>
            <a:r>
              <a:rPr lang="en-US" sz="2400" b="1" u="sng" dirty="0"/>
              <a:t>PART 1</a:t>
            </a:r>
            <a:r>
              <a:rPr lang="en-US" sz="2400" b="1" dirty="0"/>
              <a:t> IS ABOUT YOU!</a:t>
            </a:r>
          </a:p>
          <a:p>
            <a:endParaRPr lang="en-US" sz="2400" b="1" dirty="0"/>
          </a:p>
          <a:p>
            <a:pPr marL="342900" lvl="0" indent="-342900">
              <a:buFont typeface="Arial" panose="020B0604020202020204" pitchFamily="34" charset="0"/>
              <a:buChar char="•"/>
            </a:pPr>
            <a:r>
              <a:rPr lang="en-US" sz="2400" dirty="0"/>
              <a:t>Identify YOUR LIFE’S grand narratives, hero’s journeys, monomyths </a:t>
            </a:r>
          </a:p>
          <a:p>
            <a:pPr marL="342900" lvl="0" indent="-342900">
              <a:buFont typeface="Arial" panose="020B0604020202020204" pitchFamily="34" charset="0"/>
              <a:buChar char="•"/>
            </a:pPr>
            <a:r>
              <a:rPr lang="en-US" sz="2400" dirty="0"/>
              <a:t>Learn about your own hero’s journey and how to share it to connect with others</a:t>
            </a:r>
          </a:p>
          <a:p>
            <a:pPr marL="342900" lvl="0" indent="-342900">
              <a:buFont typeface="Arial" panose="020B0604020202020204" pitchFamily="34" charset="0"/>
              <a:buChar char="•"/>
            </a:pPr>
            <a:r>
              <a:rPr lang="en-US" sz="2400" dirty="0"/>
              <a:t>Learn to get others to share their stories so you can:</a:t>
            </a:r>
          </a:p>
          <a:p>
            <a:pPr marL="800100" lvl="1" indent="-342900">
              <a:buFont typeface="Wingdings" panose="05000000000000000000" pitchFamily="2" charset="2"/>
              <a:buChar char="ü"/>
            </a:pPr>
            <a:r>
              <a:rPr lang="en-US" sz="2400" dirty="0"/>
              <a:t>understand their experiences </a:t>
            </a:r>
          </a:p>
          <a:p>
            <a:pPr marL="800100" lvl="1" indent="-342900">
              <a:buFont typeface="Wingdings" panose="05000000000000000000" pitchFamily="2" charset="2"/>
              <a:buChar char="ü"/>
            </a:pPr>
            <a:r>
              <a:rPr lang="en-US" sz="2400" dirty="0"/>
              <a:t>demonstrate empathy </a:t>
            </a:r>
          </a:p>
          <a:p>
            <a:pPr marL="800100" lvl="1" indent="-342900">
              <a:buFont typeface="Wingdings" panose="05000000000000000000" pitchFamily="2" charset="2"/>
              <a:buChar char="ü"/>
            </a:pPr>
            <a:r>
              <a:rPr lang="en-US" sz="2400" dirty="0"/>
              <a:t>identify solutions to problems</a:t>
            </a:r>
          </a:p>
          <a:p>
            <a:pPr marL="800100" lvl="1" indent="-342900">
              <a:buFont typeface="Wingdings" panose="05000000000000000000" pitchFamily="2" charset="2"/>
              <a:buChar char="ü"/>
            </a:pPr>
            <a:r>
              <a:rPr lang="en-US" sz="2400" dirty="0"/>
              <a:t>give voice to those who are unable to speak up </a:t>
            </a:r>
          </a:p>
          <a:p>
            <a:endParaRPr lang="en-US" sz="2400" b="1" dirty="0"/>
          </a:p>
        </p:txBody>
      </p:sp>
    </p:spTree>
    <p:extLst>
      <p:ext uri="{BB962C8B-B14F-4D97-AF65-F5344CB8AC3E}">
        <p14:creationId xmlns:p14="http://schemas.microsoft.com/office/powerpoint/2010/main" val="2198738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24078-F04C-4363-800F-726781A1E5A8}"/>
              </a:ext>
            </a:extLst>
          </p:cNvPr>
          <p:cNvSpPr>
            <a:spLocks noGrp="1"/>
          </p:cNvSpPr>
          <p:nvPr>
            <p:ph type="title"/>
          </p:nvPr>
        </p:nvSpPr>
        <p:spPr/>
        <p:txBody>
          <a:bodyPr/>
          <a:lstStyle/>
          <a:p>
            <a:r>
              <a:rPr lang="en-US" dirty="0"/>
              <a:t>The Importance of Storytelling</a:t>
            </a:r>
          </a:p>
        </p:txBody>
      </p:sp>
      <p:sp>
        <p:nvSpPr>
          <p:cNvPr id="4" name="Rectangle 3">
            <a:extLst>
              <a:ext uri="{FF2B5EF4-FFF2-40B4-BE49-F238E27FC236}">
                <a16:creationId xmlns:a16="http://schemas.microsoft.com/office/drawing/2014/main" id="{AFCF671B-2E49-4E38-A84C-BC3A9000E55C}"/>
              </a:ext>
            </a:extLst>
          </p:cNvPr>
          <p:cNvSpPr/>
          <p:nvPr/>
        </p:nvSpPr>
        <p:spPr>
          <a:xfrm>
            <a:off x="680320" y="2371060"/>
            <a:ext cx="10707149" cy="3416320"/>
          </a:xfrm>
          <a:prstGeom prst="rect">
            <a:avLst/>
          </a:prstGeom>
        </p:spPr>
        <p:txBody>
          <a:bodyPr wrap="square">
            <a:spAutoFit/>
          </a:bodyPr>
          <a:lstStyle/>
          <a:p>
            <a:endParaRPr lang="en-US" sz="2400" b="1" dirty="0"/>
          </a:p>
          <a:p>
            <a:pPr marL="342900" lvl="0" indent="-342900">
              <a:buFont typeface="Arial" panose="020B0604020202020204" pitchFamily="34" charset="0"/>
              <a:buChar char="•"/>
            </a:pPr>
            <a:r>
              <a:rPr lang="en-US" sz="2400" dirty="0"/>
              <a:t>Practice networking and forging genuine professional connections</a:t>
            </a:r>
          </a:p>
          <a:p>
            <a:pPr lvl="0"/>
            <a:endParaRPr lang="en-US" sz="2400" dirty="0"/>
          </a:p>
          <a:p>
            <a:pPr marL="342900" lvl="0" indent="-342900">
              <a:buFont typeface="Arial" panose="020B0604020202020204" pitchFamily="34" charset="0"/>
              <a:buChar char="•"/>
            </a:pPr>
            <a:r>
              <a:rPr lang="en-US" sz="2400" dirty="0"/>
              <a:t>Craft a written </a:t>
            </a:r>
            <a:r>
              <a:rPr lang="en-US" sz="2400" i="1" dirty="0"/>
              <a:t>interview,</a:t>
            </a:r>
            <a:r>
              <a:rPr lang="en-US" sz="2400" dirty="0"/>
              <a:t> which provides the opportunity to recognize its unique “rhetorical features,” a process that will hone your ability to analyze communication at the micro level</a:t>
            </a:r>
          </a:p>
          <a:p>
            <a:r>
              <a:rPr lang="en-US" sz="2400" b="1" dirty="0"/>
              <a:t> </a:t>
            </a:r>
            <a:endParaRPr lang="en-US" sz="2400" dirty="0"/>
          </a:p>
          <a:p>
            <a:r>
              <a:rPr lang="en-US" sz="2400" b="1" dirty="0"/>
              <a:t>	Get Familiar with the HJ Framework First by Practicing on Yourself</a:t>
            </a:r>
            <a:endParaRPr lang="en-US" sz="2400" dirty="0"/>
          </a:p>
          <a:p>
            <a:endParaRPr lang="en-US" sz="2400" b="1" dirty="0"/>
          </a:p>
        </p:txBody>
      </p:sp>
    </p:spTree>
    <p:extLst>
      <p:ext uri="{BB962C8B-B14F-4D97-AF65-F5344CB8AC3E}">
        <p14:creationId xmlns:p14="http://schemas.microsoft.com/office/powerpoint/2010/main" val="3639011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60D68-87CE-4720-872B-FD016AB17876}"/>
              </a:ext>
            </a:extLst>
          </p:cNvPr>
          <p:cNvSpPr>
            <a:spLocks noGrp="1"/>
          </p:cNvSpPr>
          <p:nvPr>
            <p:ph type="title"/>
          </p:nvPr>
        </p:nvSpPr>
        <p:spPr/>
        <p:txBody>
          <a:bodyPr/>
          <a:lstStyle/>
          <a:p>
            <a:r>
              <a:rPr lang="en-US" dirty="0"/>
              <a:t>What is your grand narrative?</a:t>
            </a:r>
          </a:p>
        </p:txBody>
      </p:sp>
      <p:pic>
        <p:nvPicPr>
          <p:cNvPr id="4" name="Picture 3" descr="Image result for hero's journey stages">
            <a:extLst>
              <a:ext uri="{FF2B5EF4-FFF2-40B4-BE49-F238E27FC236}">
                <a16:creationId xmlns:a16="http://schemas.microsoft.com/office/drawing/2014/main" id="{B9CF0605-16F4-4C5C-AFDE-C1AE8AE30A9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24189" y="2171265"/>
            <a:ext cx="5639999" cy="4427247"/>
          </a:xfrm>
          <a:prstGeom prst="rect">
            <a:avLst/>
          </a:prstGeom>
          <a:noFill/>
          <a:ln>
            <a:noFill/>
          </a:ln>
        </p:spPr>
      </p:pic>
    </p:spTree>
    <p:extLst>
      <p:ext uri="{BB962C8B-B14F-4D97-AF65-F5344CB8AC3E}">
        <p14:creationId xmlns:p14="http://schemas.microsoft.com/office/powerpoint/2010/main" val="2289776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60D68-87CE-4720-872B-FD016AB17876}"/>
              </a:ext>
            </a:extLst>
          </p:cNvPr>
          <p:cNvSpPr>
            <a:spLocks noGrp="1"/>
          </p:cNvSpPr>
          <p:nvPr>
            <p:ph type="title"/>
          </p:nvPr>
        </p:nvSpPr>
        <p:spPr/>
        <p:txBody>
          <a:bodyPr/>
          <a:lstStyle/>
          <a:p>
            <a:r>
              <a:rPr lang="en-US" dirty="0"/>
              <a:t>What is your grand narrative?</a:t>
            </a:r>
          </a:p>
        </p:txBody>
      </p:sp>
      <p:pic>
        <p:nvPicPr>
          <p:cNvPr id="4" name="Picture 3" descr="Image result for hero's journey stages">
            <a:extLst>
              <a:ext uri="{FF2B5EF4-FFF2-40B4-BE49-F238E27FC236}">
                <a16:creationId xmlns:a16="http://schemas.microsoft.com/office/drawing/2014/main" id="{B9CF0605-16F4-4C5C-AFDE-C1AE8AE30A9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6580" y="2849526"/>
            <a:ext cx="3884685" cy="2994074"/>
          </a:xfrm>
          <a:prstGeom prst="rect">
            <a:avLst/>
          </a:prstGeom>
          <a:noFill/>
          <a:ln>
            <a:noFill/>
          </a:ln>
        </p:spPr>
      </p:pic>
      <p:sp>
        <p:nvSpPr>
          <p:cNvPr id="3" name="TextBox 2">
            <a:extLst>
              <a:ext uri="{FF2B5EF4-FFF2-40B4-BE49-F238E27FC236}">
                <a16:creationId xmlns:a16="http://schemas.microsoft.com/office/drawing/2014/main" id="{76B3F393-558E-4AC2-AD6F-54440E0F7D06}"/>
              </a:ext>
            </a:extLst>
          </p:cNvPr>
          <p:cNvSpPr txBox="1"/>
          <p:nvPr/>
        </p:nvSpPr>
        <p:spPr>
          <a:xfrm>
            <a:off x="680321" y="2509284"/>
            <a:ext cx="6369065" cy="3570208"/>
          </a:xfrm>
          <a:prstGeom prst="rect">
            <a:avLst/>
          </a:prstGeom>
          <a:noFill/>
        </p:spPr>
        <p:txBody>
          <a:bodyPr wrap="square" rtlCol="0">
            <a:spAutoFit/>
          </a:bodyPr>
          <a:lstStyle/>
          <a:p>
            <a:r>
              <a:rPr lang="en-US" sz="2200" b="1" dirty="0"/>
              <a:t>What is your 1) “grand narrative, 2) your “hero’s journey”?</a:t>
            </a:r>
            <a:r>
              <a:rPr lang="en-US" sz="2200" dirty="0"/>
              <a:t> </a:t>
            </a:r>
            <a:br>
              <a:rPr lang="en-US" sz="2200" dirty="0"/>
            </a:br>
            <a:endParaRPr lang="en-US" sz="2200" dirty="0"/>
          </a:p>
          <a:p>
            <a:r>
              <a:rPr lang="en-US" sz="2000" dirty="0"/>
              <a:t>These two constructs describe your own life experiences as something miraculous and mythic. In fact when you understand your life as mythic, you provide yourself the gift of adventure and your work here in this span of human history takes on meaning. Even work that may not on the surface appear overly “heroic” on the surface can require herculean efforts and courage. </a:t>
            </a:r>
          </a:p>
        </p:txBody>
      </p:sp>
    </p:spTree>
    <p:extLst>
      <p:ext uri="{BB962C8B-B14F-4D97-AF65-F5344CB8AC3E}">
        <p14:creationId xmlns:p14="http://schemas.microsoft.com/office/powerpoint/2010/main" val="253620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92E56-B126-4213-AB26-59363DBE4234}"/>
              </a:ext>
            </a:extLst>
          </p:cNvPr>
          <p:cNvSpPr>
            <a:spLocks noGrp="1"/>
          </p:cNvSpPr>
          <p:nvPr>
            <p:ph type="title"/>
          </p:nvPr>
        </p:nvSpPr>
        <p:spPr/>
        <p:txBody>
          <a:bodyPr/>
          <a:lstStyle/>
          <a:p>
            <a:r>
              <a:rPr lang="en-US" dirty="0"/>
              <a:t>Critical Student Preparation Details</a:t>
            </a:r>
          </a:p>
        </p:txBody>
      </p:sp>
      <p:sp>
        <p:nvSpPr>
          <p:cNvPr id="3" name="Content Placeholder 2">
            <a:extLst>
              <a:ext uri="{FF2B5EF4-FFF2-40B4-BE49-F238E27FC236}">
                <a16:creationId xmlns:a16="http://schemas.microsoft.com/office/drawing/2014/main" id="{4A000488-D62B-4E95-925F-377F4CA1472A}"/>
              </a:ext>
            </a:extLst>
          </p:cNvPr>
          <p:cNvSpPr>
            <a:spLocks noGrp="1"/>
          </p:cNvSpPr>
          <p:nvPr>
            <p:ph idx="1"/>
          </p:nvPr>
        </p:nvSpPr>
        <p:spPr>
          <a:xfrm>
            <a:off x="680321" y="2336872"/>
            <a:ext cx="10622088" cy="3989499"/>
          </a:xfrm>
        </p:spPr>
        <p:txBody>
          <a:bodyPr>
            <a:noAutofit/>
          </a:bodyPr>
          <a:lstStyle/>
          <a:p>
            <a:pPr marL="0" indent="0">
              <a:buNone/>
            </a:pPr>
            <a:r>
              <a:rPr lang="en-US" sz="2200" dirty="0"/>
              <a:t>The term </a:t>
            </a:r>
            <a:r>
              <a:rPr lang="en-US" sz="2200" i="1" dirty="0">
                <a:solidFill>
                  <a:schemeClr val="bg1"/>
                </a:solidFill>
              </a:rPr>
              <a:t>hero’s journey</a:t>
            </a:r>
            <a:r>
              <a:rPr lang="en-US" sz="2200" dirty="0">
                <a:solidFill>
                  <a:schemeClr val="bg1"/>
                </a:solidFill>
              </a:rPr>
              <a:t> </a:t>
            </a:r>
            <a:r>
              <a:rPr lang="en-US" sz="2200" dirty="0"/>
              <a:t>was popularized by Joseph Campbell, a highly-regarded anthropologist who studied myths and stories around this world, discovering that the HJ is a universal framework for experiencing life. </a:t>
            </a:r>
            <a:br>
              <a:rPr lang="en-US" sz="2200" dirty="0"/>
            </a:br>
            <a:br>
              <a:rPr lang="en-US" sz="2200" dirty="0"/>
            </a:br>
            <a:r>
              <a:rPr lang="en-US" sz="2200" dirty="0"/>
              <a:t>This video, </a:t>
            </a:r>
            <a:r>
              <a:rPr lang="en-US" sz="2200" u="sng" dirty="0">
                <a:hlinkClick r:id="rId2"/>
              </a:rPr>
              <a:t>“The Hero's Journey According to Joseph Campbell” </a:t>
            </a:r>
            <a:r>
              <a:rPr lang="en-US" sz="2200" dirty="0"/>
              <a:t> explains how his work relates to us all. </a:t>
            </a:r>
            <a:br>
              <a:rPr lang="en-US" sz="2200" dirty="0"/>
            </a:br>
            <a:br>
              <a:rPr lang="en-US" sz="2200" dirty="0"/>
            </a:br>
            <a:r>
              <a:rPr lang="en-US" sz="2200" dirty="0"/>
              <a:t>This video</a:t>
            </a:r>
            <a:r>
              <a:rPr lang="en-US" sz="2200" u="sng" dirty="0">
                <a:hlinkClick r:id="rId3"/>
              </a:rPr>
              <a:t>, “The Hero's Journey in 5 Minutes,”</a:t>
            </a:r>
            <a:r>
              <a:rPr lang="en-US" sz="2200" dirty="0"/>
              <a:t> explains why the hero’s journey appears in our favorite stories. </a:t>
            </a:r>
            <a:br>
              <a:rPr lang="en-US" sz="2200" dirty="0"/>
            </a:br>
            <a:br>
              <a:rPr lang="en-US" sz="2200" dirty="0"/>
            </a:br>
            <a:r>
              <a:rPr lang="en-US" sz="2200" dirty="0"/>
              <a:t>Here is a </a:t>
            </a:r>
            <a:r>
              <a:rPr lang="en-US" sz="2200" u="sng" dirty="0">
                <a:hlinkClick r:id="rId4"/>
              </a:rPr>
              <a:t>one ordinary person’s heroic journey</a:t>
            </a:r>
            <a:r>
              <a:rPr lang="en-US" sz="2200" dirty="0"/>
              <a:t> to buck the expectations of his parents, his teachers, his coaches—and create his own story.  Use this last video as an example as you uncover your own grand narrative. </a:t>
            </a:r>
          </a:p>
        </p:txBody>
      </p:sp>
    </p:spTree>
    <p:extLst>
      <p:ext uri="{BB962C8B-B14F-4D97-AF65-F5344CB8AC3E}">
        <p14:creationId xmlns:p14="http://schemas.microsoft.com/office/powerpoint/2010/main" val="666346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655F6-6240-4297-AB5D-DFEB95ED1DE5}"/>
              </a:ext>
            </a:extLst>
          </p:cNvPr>
          <p:cNvSpPr>
            <a:spLocks noGrp="1"/>
          </p:cNvSpPr>
          <p:nvPr>
            <p:ph type="title"/>
          </p:nvPr>
        </p:nvSpPr>
        <p:spPr/>
        <p:txBody>
          <a:bodyPr/>
          <a:lstStyle/>
          <a:p>
            <a:r>
              <a:rPr lang="en-US" dirty="0"/>
              <a:t>The Hero’s Inner Journey</a:t>
            </a:r>
          </a:p>
        </p:txBody>
      </p:sp>
      <p:pic>
        <p:nvPicPr>
          <p:cNvPr id="4" name="Picture 3" descr="Related image">
            <a:extLst>
              <a:ext uri="{FF2B5EF4-FFF2-40B4-BE49-F238E27FC236}">
                <a16:creationId xmlns:a16="http://schemas.microsoft.com/office/drawing/2014/main" id="{47CB0B34-D64B-4C0E-B02F-169BE6B60E2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54257" y="2436129"/>
            <a:ext cx="4994046" cy="4022545"/>
          </a:xfrm>
          <a:prstGeom prst="rect">
            <a:avLst/>
          </a:prstGeom>
          <a:noFill/>
          <a:ln>
            <a:noFill/>
          </a:ln>
        </p:spPr>
      </p:pic>
      <p:sp>
        <p:nvSpPr>
          <p:cNvPr id="5" name="TextBox 4">
            <a:extLst>
              <a:ext uri="{FF2B5EF4-FFF2-40B4-BE49-F238E27FC236}">
                <a16:creationId xmlns:a16="http://schemas.microsoft.com/office/drawing/2014/main" id="{F27890E7-BCA8-492B-BF89-DF94447F68E2}"/>
              </a:ext>
            </a:extLst>
          </p:cNvPr>
          <p:cNvSpPr txBox="1"/>
          <p:nvPr/>
        </p:nvSpPr>
        <p:spPr>
          <a:xfrm>
            <a:off x="312516" y="2430684"/>
            <a:ext cx="6180881" cy="3785652"/>
          </a:xfrm>
          <a:prstGeom prst="rect">
            <a:avLst/>
          </a:prstGeom>
          <a:noFill/>
        </p:spPr>
        <p:txBody>
          <a:bodyPr wrap="square" rtlCol="0">
            <a:spAutoFit/>
          </a:bodyPr>
          <a:lstStyle/>
          <a:p>
            <a:r>
              <a:rPr lang="en-US" b="1" dirty="0"/>
              <a:t> </a:t>
            </a:r>
            <a:r>
              <a:rPr lang="en-US" sz="2400" dirty="0"/>
              <a:t>The concept of the </a:t>
            </a:r>
            <a:r>
              <a:rPr lang="en-US" sz="2400" i="1" dirty="0"/>
              <a:t>heroic journey is equally applicable to teams or individuals</a:t>
            </a:r>
            <a:r>
              <a:rPr lang="en-US" sz="2400" dirty="0"/>
              <a:t>. However, for now, consider only the story of yourself.  In the graphic to the right, you will notice that each stage of the hero’s inner journey is characterized by emotional responses. Understanding these phases in yourself and in others can help you see where you are at in relation to </a:t>
            </a:r>
            <a:r>
              <a:rPr lang="en-US" sz="2400" i="1" dirty="0"/>
              <a:t>this particular story at that time</a:t>
            </a:r>
            <a:r>
              <a:rPr lang="en-US" sz="2400" dirty="0"/>
              <a:t> </a:t>
            </a:r>
            <a:r>
              <a:rPr lang="en-US" sz="2400" i="1" dirty="0"/>
              <a:t>in your life.</a:t>
            </a:r>
            <a:endParaRPr lang="en-US" sz="2400" dirty="0"/>
          </a:p>
        </p:txBody>
      </p:sp>
    </p:spTree>
    <p:extLst>
      <p:ext uri="{BB962C8B-B14F-4D97-AF65-F5344CB8AC3E}">
        <p14:creationId xmlns:p14="http://schemas.microsoft.com/office/powerpoint/2010/main" val="2329301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655F6-6240-4297-AB5D-DFEB95ED1DE5}"/>
              </a:ext>
            </a:extLst>
          </p:cNvPr>
          <p:cNvSpPr>
            <a:spLocks noGrp="1"/>
          </p:cNvSpPr>
          <p:nvPr>
            <p:ph type="title"/>
          </p:nvPr>
        </p:nvSpPr>
        <p:spPr/>
        <p:txBody>
          <a:bodyPr/>
          <a:lstStyle/>
          <a:p>
            <a:r>
              <a:rPr lang="en-US" dirty="0"/>
              <a:t>The Hero’s Inner Journey</a:t>
            </a:r>
          </a:p>
        </p:txBody>
      </p:sp>
      <p:pic>
        <p:nvPicPr>
          <p:cNvPr id="4" name="Picture 3" descr="Related image">
            <a:extLst>
              <a:ext uri="{FF2B5EF4-FFF2-40B4-BE49-F238E27FC236}">
                <a16:creationId xmlns:a16="http://schemas.microsoft.com/office/drawing/2014/main" id="{47CB0B34-D64B-4C0E-B02F-169BE6B60E2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54257" y="2436129"/>
            <a:ext cx="4994046" cy="4022545"/>
          </a:xfrm>
          <a:prstGeom prst="rect">
            <a:avLst/>
          </a:prstGeom>
          <a:noFill/>
          <a:ln>
            <a:noFill/>
          </a:ln>
        </p:spPr>
      </p:pic>
      <p:sp>
        <p:nvSpPr>
          <p:cNvPr id="5" name="TextBox 4">
            <a:extLst>
              <a:ext uri="{FF2B5EF4-FFF2-40B4-BE49-F238E27FC236}">
                <a16:creationId xmlns:a16="http://schemas.microsoft.com/office/drawing/2014/main" id="{F27890E7-BCA8-492B-BF89-DF94447F68E2}"/>
              </a:ext>
            </a:extLst>
          </p:cNvPr>
          <p:cNvSpPr txBox="1"/>
          <p:nvPr/>
        </p:nvSpPr>
        <p:spPr>
          <a:xfrm>
            <a:off x="312516" y="2430684"/>
            <a:ext cx="6180881" cy="3785652"/>
          </a:xfrm>
          <a:prstGeom prst="rect">
            <a:avLst/>
          </a:prstGeom>
          <a:noFill/>
        </p:spPr>
        <p:txBody>
          <a:bodyPr wrap="square" rtlCol="0">
            <a:spAutoFit/>
          </a:bodyPr>
          <a:lstStyle/>
          <a:p>
            <a:r>
              <a:rPr lang="en-US" sz="2000" b="1" dirty="0"/>
              <a:t>Step 1. Think of a specific time in your life that changed you fundamentally (perhaps it’s right now?).</a:t>
            </a:r>
          </a:p>
          <a:p>
            <a:endParaRPr lang="en-US" sz="2000" b="1" dirty="0"/>
          </a:p>
          <a:p>
            <a:r>
              <a:rPr lang="en-US" sz="2000" dirty="0"/>
              <a:t>Perhaps you have lost a parent or sibling? Perhaps you moved to another country and are on your own? Perhaps you encountered professional or personal rejection? Perhaps you had to face a health issue? Or admit you weren’t cut out for something? These are the situations that have called you to respond – sometimes reluctantly, somethings boldly— and have changed you fundamentally. </a:t>
            </a:r>
          </a:p>
        </p:txBody>
      </p:sp>
    </p:spTree>
    <p:extLst>
      <p:ext uri="{BB962C8B-B14F-4D97-AF65-F5344CB8AC3E}">
        <p14:creationId xmlns:p14="http://schemas.microsoft.com/office/powerpoint/2010/main" val="2608954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653B4-CC66-42CF-B8AE-D066E70BEDBA}"/>
              </a:ext>
            </a:extLst>
          </p:cNvPr>
          <p:cNvSpPr>
            <a:spLocks noGrp="1"/>
          </p:cNvSpPr>
          <p:nvPr>
            <p:ph type="title"/>
          </p:nvPr>
        </p:nvSpPr>
        <p:spPr/>
        <p:txBody>
          <a:bodyPr/>
          <a:lstStyle/>
          <a:p>
            <a:r>
              <a:rPr lang="en-US" dirty="0"/>
              <a:t>The Hero’s Inner Journey</a:t>
            </a:r>
          </a:p>
        </p:txBody>
      </p:sp>
      <p:sp>
        <p:nvSpPr>
          <p:cNvPr id="3" name="Content Placeholder 2">
            <a:extLst>
              <a:ext uri="{FF2B5EF4-FFF2-40B4-BE49-F238E27FC236}">
                <a16:creationId xmlns:a16="http://schemas.microsoft.com/office/drawing/2014/main" id="{BBA44C12-246C-4945-B0C9-A897F536C3EC}"/>
              </a:ext>
            </a:extLst>
          </p:cNvPr>
          <p:cNvSpPr>
            <a:spLocks noGrp="1"/>
          </p:cNvSpPr>
          <p:nvPr>
            <p:ph idx="1"/>
          </p:nvPr>
        </p:nvSpPr>
        <p:spPr>
          <a:xfrm>
            <a:off x="680321" y="2817627"/>
            <a:ext cx="9613861" cy="3118561"/>
          </a:xfrm>
        </p:spPr>
        <p:txBody>
          <a:bodyPr/>
          <a:lstStyle/>
          <a:p>
            <a:pPr marL="0" indent="0">
              <a:buNone/>
            </a:pPr>
            <a:r>
              <a:rPr lang="en-US" b="1" dirty="0"/>
              <a:t>Free write, focusing specifically on this </a:t>
            </a:r>
            <a:r>
              <a:rPr lang="en-US" b="1"/>
              <a:t>first step, </a:t>
            </a:r>
            <a:r>
              <a:rPr lang="en-US" b="1" dirty="0"/>
              <a:t>about what happened, writing as rapidly as you can, without critiquing what you say or how you say it—this will help you “loosen up” to more fully consider it as part of your own heroic journey. </a:t>
            </a:r>
          </a:p>
          <a:p>
            <a:pPr marL="0" indent="0">
              <a:buNone/>
            </a:pPr>
            <a:endParaRPr lang="en-US" b="1" dirty="0"/>
          </a:p>
          <a:p>
            <a:pPr marL="0" indent="0">
              <a:buNone/>
            </a:pPr>
            <a:r>
              <a:rPr lang="en-US" b="1" dirty="0"/>
              <a:t>Do not skip this step.</a:t>
            </a:r>
            <a:endParaRPr lang="en-US" dirty="0"/>
          </a:p>
          <a:p>
            <a:endParaRPr lang="en-US" dirty="0"/>
          </a:p>
        </p:txBody>
      </p:sp>
    </p:spTree>
    <p:extLst>
      <p:ext uri="{BB962C8B-B14F-4D97-AF65-F5344CB8AC3E}">
        <p14:creationId xmlns:p14="http://schemas.microsoft.com/office/powerpoint/2010/main" val="620460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655F6-6240-4297-AB5D-DFEB95ED1DE5}"/>
              </a:ext>
            </a:extLst>
          </p:cNvPr>
          <p:cNvSpPr>
            <a:spLocks noGrp="1"/>
          </p:cNvSpPr>
          <p:nvPr>
            <p:ph type="title"/>
          </p:nvPr>
        </p:nvSpPr>
        <p:spPr/>
        <p:txBody>
          <a:bodyPr/>
          <a:lstStyle/>
          <a:p>
            <a:r>
              <a:rPr lang="en-US" dirty="0"/>
              <a:t>The Hero’s Inner Journey</a:t>
            </a:r>
          </a:p>
        </p:txBody>
      </p:sp>
      <p:pic>
        <p:nvPicPr>
          <p:cNvPr id="4" name="Picture 3" descr="Related image">
            <a:extLst>
              <a:ext uri="{FF2B5EF4-FFF2-40B4-BE49-F238E27FC236}">
                <a16:creationId xmlns:a16="http://schemas.microsoft.com/office/drawing/2014/main" id="{47CB0B34-D64B-4C0E-B02F-169BE6B60E2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54257" y="2436129"/>
            <a:ext cx="4994046" cy="4022545"/>
          </a:xfrm>
          <a:prstGeom prst="rect">
            <a:avLst/>
          </a:prstGeom>
          <a:noFill/>
          <a:ln>
            <a:noFill/>
          </a:ln>
        </p:spPr>
      </p:pic>
      <p:sp>
        <p:nvSpPr>
          <p:cNvPr id="5" name="TextBox 4">
            <a:extLst>
              <a:ext uri="{FF2B5EF4-FFF2-40B4-BE49-F238E27FC236}">
                <a16:creationId xmlns:a16="http://schemas.microsoft.com/office/drawing/2014/main" id="{F27890E7-BCA8-492B-BF89-DF94447F68E2}"/>
              </a:ext>
            </a:extLst>
          </p:cNvPr>
          <p:cNvSpPr txBox="1"/>
          <p:nvPr/>
        </p:nvSpPr>
        <p:spPr>
          <a:xfrm>
            <a:off x="312516" y="2430684"/>
            <a:ext cx="6180881" cy="1938992"/>
          </a:xfrm>
          <a:prstGeom prst="rect">
            <a:avLst/>
          </a:prstGeom>
          <a:noFill/>
        </p:spPr>
        <p:txBody>
          <a:bodyPr wrap="square" rtlCol="0">
            <a:spAutoFit/>
          </a:bodyPr>
          <a:lstStyle/>
          <a:p>
            <a:r>
              <a:rPr lang="en-US" sz="2000" b="1" dirty="0"/>
              <a:t>Step 2. Now map your story onto the stages in the hero’ journey you see to the right</a:t>
            </a:r>
            <a:r>
              <a:rPr lang="en-US" sz="2000" dirty="0"/>
              <a:t>. </a:t>
            </a:r>
          </a:p>
          <a:p>
            <a:endParaRPr lang="en-US" sz="2000" dirty="0"/>
          </a:p>
          <a:p>
            <a:r>
              <a:rPr lang="en-US" sz="2000" dirty="0"/>
              <a:t>Draw a circle and label the phases from figure 1.  Map your experience onto the sequence above. You can also use sticky notes for each stage if you want. </a:t>
            </a:r>
          </a:p>
        </p:txBody>
      </p:sp>
    </p:spTree>
    <p:extLst>
      <p:ext uri="{BB962C8B-B14F-4D97-AF65-F5344CB8AC3E}">
        <p14:creationId xmlns:p14="http://schemas.microsoft.com/office/powerpoint/2010/main" val="1106055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655F6-6240-4297-AB5D-DFEB95ED1DE5}"/>
              </a:ext>
            </a:extLst>
          </p:cNvPr>
          <p:cNvSpPr>
            <a:spLocks noGrp="1"/>
          </p:cNvSpPr>
          <p:nvPr>
            <p:ph type="title"/>
          </p:nvPr>
        </p:nvSpPr>
        <p:spPr/>
        <p:txBody>
          <a:bodyPr/>
          <a:lstStyle/>
          <a:p>
            <a:r>
              <a:rPr lang="en-US" dirty="0"/>
              <a:t>The Hero’s Inner Journey</a:t>
            </a:r>
          </a:p>
        </p:txBody>
      </p:sp>
      <p:pic>
        <p:nvPicPr>
          <p:cNvPr id="4" name="Picture 3" descr="Related image">
            <a:extLst>
              <a:ext uri="{FF2B5EF4-FFF2-40B4-BE49-F238E27FC236}">
                <a16:creationId xmlns:a16="http://schemas.microsoft.com/office/drawing/2014/main" id="{47CB0B34-D64B-4C0E-B02F-169BE6B60E2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54257" y="2436129"/>
            <a:ext cx="4994046" cy="4022545"/>
          </a:xfrm>
          <a:prstGeom prst="rect">
            <a:avLst/>
          </a:prstGeom>
          <a:noFill/>
          <a:ln>
            <a:noFill/>
          </a:ln>
        </p:spPr>
      </p:pic>
      <p:sp>
        <p:nvSpPr>
          <p:cNvPr id="3" name="Rectangle 2">
            <a:extLst>
              <a:ext uri="{FF2B5EF4-FFF2-40B4-BE49-F238E27FC236}">
                <a16:creationId xmlns:a16="http://schemas.microsoft.com/office/drawing/2014/main" id="{7C462466-A1ED-4668-850C-A40113BC852F}"/>
              </a:ext>
            </a:extLst>
          </p:cNvPr>
          <p:cNvSpPr/>
          <p:nvPr/>
        </p:nvSpPr>
        <p:spPr>
          <a:xfrm>
            <a:off x="453656" y="2584840"/>
            <a:ext cx="6096000" cy="3293209"/>
          </a:xfrm>
          <a:prstGeom prst="rect">
            <a:avLst/>
          </a:prstGeom>
        </p:spPr>
        <p:txBody>
          <a:bodyPr>
            <a:spAutoFit/>
          </a:bodyPr>
          <a:lstStyle/>
          <a:p>
            <a:r>
              <a:rPr lang="en-US" sz="2000" b="1" dirty="0">
                <a:latin typeface="Calibri" panose="020F0502020204030204" pitchFamily="34" charset="0"/>
                <a:ea typeface="Calibri" panose="020F0502020204030204" pitchFamily="34" charset="0"/>
                <a:cs typeface="Times New Roman" panose="02020603050405020304" pitchFamily="18" charset="0"/>
              </a:rPr>
              <a:t>Step 3. Now add the labels from the STAR approach (listed below), and notice the similarities between both frameworks. </a:t>
            </a:r>
          </a:p>
          <a:p>
            <a:endParaRPr lang="en-US" sz="2000" b="1" dirty="0">
              <a:latin typeface="Calibri" panose="020F0502020204030204" pitchFamily="34" charset="0"/>
              <a:ea typeface="Calibri" panose="020F0502020204030204" pitchFamily="34" charset="0"/>
              <a:cs typeface="Times New Roman" panose="02020603050405020304" pitchFamily="18" charset="0"/>
            </a:endParaRPr>
          </a:p>
          <a:p>
            <a:pPr algn="ctr"/>
            <a:r>
              <a:rPr lang="en-US" b="1" u="sng" dirty="0"/>
              <a:t>STAR:</a:t>
            </a:r>
            <a:br>
              <a:rPr lang="en-US" b="1" dirty="0"/>
            </a:br>
            <a:endParaRPr lang="en-US" dirty="0"/>
          </a:p>
          <a:p>
            <a:pPr lvl="0" algn="ctr"/>
            <a:r>
              <a:rPr lang="en-US" b="1" dirty="0"/>
              <a:t>S</a:t>
            </a:r>
            <a:r>
              <a:rPr lang="en-US" dirty="0"/>
              <a:t>ituation</a:t>
            </a:r>
          </a:p>
          <a:p>
            <a:pPr lvl="0" algn="ctr"/>
            <a:r>
              <a:rPr lang="en-US" b="1" dirty="0"/>
              <a:t>T</a:t>
            </a:r>
            <a:r>
              <a:rPr lang="en-US" dirty="0"/>
              <a:t>ension</a:t>
            </a:r>
          </a:p>
          <a:p>
            <a:pPr lvl="0" algn="ctr"/>
            <a:r>
              <a:rPr lang="en-US" b="1" dirty="0"/>
              <a:t>A</a:t>
            </a:r>
            <a:r>
              <a:rPr lang="en-US" dirty="0"/>
              <a:t>ction</a:t>
            </a:r>
          </a:p>
          <a:p>
            <a:pPr lvl="0" algn="ctr"/>
            <a:r>
              <a:rPr lang="en-US" b="1" dirty="0"/>
              <a:t>R</a:t>
            </a:r>
            <a:r>
              <a:rPr lang="en-US" dirty="0"/>
              <a:t>esult</a:t>
            </a:r>
          </a:p>
          <a:p>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9941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655F6-6240-4297-AB5D-DFEB95ED1DE5}"/>
              </a:ext>
            </a:extLst>
          </p:cNvPr>
          <p:cNvSpPr>
            <a:spLocks noGrp="1"/>
          </p:cNvSpPr>
          <p:nvPr>
            <p:ph type="title"/>
          </p:nvPr>
        </p:nvSpPr>
        <p:spPr/>
        <p:txBody>
          <a:bodyPr/>
          <a:lstStyle/>
          <a:p>
            <a:r>
              <a:rPr lang="en-US" dirty="0"/>
              <a:t>The Hero’s Inner Journey</a:t>
            </a:r>
          </a:p>
        </p:txBody>
      </p:sp>
      <p:pic>
        <p:nvPicPr>
          <p:cNvPr id="4" name="Picture 3" descr="Related image">
            <a:extLst>
              <a:ext uri="{FF2B5EF4-FFF2-40B4-BE49-F238E27FC236}">
                <a16:creationId xmlns:a16="http://schemas.microsoft.com/office/drawing/2014/main" id="{47CB0B34-D64B-4C0E-B02F-169BE6B60E2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54257" y="2436129"/>
            <a:ext cx="4994046" cy="4022545"/>
          </a:xfrm>
          <a:prstGeom prst="rect">
            <a:avLst/>
          </a:prstGeom>
          <a:noFill/>
          <a:ln>
            <a:noFill/>
          </a:ln>
        </p:spPr>
      </p:pic>
      <p:sp>
        <p:nvSpPr>
          <p:cNvPr id="3" name="Rectangle 2">
            <a:extLst>
              <a:ext uri="{FF2B5EF4-FFF2-40B4-BE49-F238E27FC236}">
                <a16:creationId xmlns:a16="http://schemas.microsoft.com/office/drawing/2014/main" id="{7C462466-A1ED-4668-850C-A40113BC852F}"/>
              </a:ext>
            </a:extLst>
          </p:cNvPr>
          <p:cNvSpPr/>
          <p:nvPr/>
        </p:nvSpPr>
        <p:spPr>
          <a:xfrm>
            <a:off x="453656" y="2436129"/>
            <a:ext cx="6096000" cy="4093428"/>
          </a:xfrm>
          <a:prstGeom prst="rect">
            <a:avLst/>
          </a:prstGeom>
        </p:spPr>
        <p:txBody>
          <a:bodyPr>
            <a:spAutoFit/>
          </a:bodyPr>
          <a:lstStyle/>
          <a:p>
            <a:r>
              <a:rPr lang="en-US" sz="2000" dirty="0"/>
              <a:t>Lastly, remember that all the best stories have dramatic tension, whether they are responses you give during a behavioral interview or stories you share with professional colleagues or friends. </a:t>
            </a:r>
          </a:p>
          <a:p>
            <a:endParaRPr lang="en-US" sz="2000" dirty="0"/>
          </a:p>
          <a:p>
            <a:r>
              <a:rPr lang="en-US" sz="2000" dirty="0"/>
              <a:t>To ratchet up the drama, make sure you say what was at stake at the “Tension” phase: What did you stand to lose or gain? Winning the championship? Getting the job done? Your self-esteem? Your dad’s respect? Who else could be impacted and how? Be specific here and add “pathos” (the emotional stakes). </a:t>
            </a:r>
          </a:p>
          <a:p>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3955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655F6-6240-4297-AB5D-DFEB95ED1DE5}"/>
              </a:ext>
            </a:extLst>
          </p:cNvPr>
          <p:cNvSpPr>
            <a:spLocks noGrp="1"/>
          </p:cNvSpPr>
          <p:nvPr>
            <p:ph type="title"/>
          </p:nvPr>
        </p:nvSpPr>
        <p:spPr/>
        <p:txBody>
          <a:bodyPr/>
          <a:lstStyle/>
          <a:p>
            <a:r>
              <a:rPr lang="en-US" dirty="0"/>
              <a:t>The Hero’s Inner Journey</a:t>
            </a:r>
          </a:p>
        </p:txBody>
      </p:sp>
      <p:pic>
        <p:nvPicPr>
          <p:cNvPr id="4" name="Picture 3" descr="Related image">
            <a:extLst>
              <a:ext uri="{FF2B5EF4-FFF2-40B4-BE49-F238E27FC236}">
                <a16:creationId xmlns:a16="http://schemas.microsoft.com/office/drawing/2014/main" id="{47CB0B34-D64B-4C0E-B02F-169BE6B60E2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54257" y="2436129"/>
            <a:ext cx="4994046" cy="4022545"/>
          </a:xfrm>
          <a:prstGeom prst="rect">
            <a:avLst/>
          </a:prstGeom>
          <a:noFill/>
          <a:ln>
            <a:noFill/>
          </a:ln>
        </p:spPr>
      </p:pic>
      <p:sp>
        <p:nvSpPr>
          <p:cNvPr id="3" name="Rectangle 2">
            <a:extLst>
              <a:ext uri="{FF2B5EF4-FFF2-40B4-BE49-F238E27FC236}">
                <a16:creationId xmlns:a16="http://schemas.microsoft.com/office/drawing/2014/main" id="{7C462466-A1ED-4668-850C-A40113BC852F}"/>
              </a:ext>
            </a:extLst>
          </p:cNvPr>
          <p:cNvSpPr/>
          <p:nvPr/>
        </p:nvSpPr>
        <p:spPr>
          <a:xfrm>
            <a:off x="453656" y="2436129"/>
            <a:ext cx="6096000" cy="4401205"/>
          </a:xfrm>
          <a:prstGeom prst="rect">
            <a:avLst/>
          </a:prstGeom>
        </p:spPr>
        <p:txBody>
          <a:bodyPr>
            <a:spAutoFit/>
          </a:bodyPr>
          <a:lstStyle/>
          <a:p>
            <a:r>
              <a:rPr lang="en-US" sz="2000" b="1" dirty="0"/>
              <a:t>What if Your Journey Isn’t Complete?</a:t>
            </a:r>
            <a:br>
              <a:rPr lang="en-US" b="1" dirty="0"/>
            </a:br>
            <a:endParaRPr lang="en-US" dirty="0"/>
          </a:p>
          <a:p>
            <a:r>
              <a:rPr lang="en-US" sz="1700" dirty="0"/>
              <a:t>We are all only human, and we “fail” sometimes by refusing to acknowledge the knock on the door, the call to adventure and sometimes because the obstacles are so formidable.  If you think this describes you, then this particular journey is not yet complete (any idea how it will turn out?). </a:t>
            </a:r>
          </a:p>
          <a:p>
            <a:endParaRPr lang="en-US" sz="1700" dirty="0"/>
          </a:p>
          <a:p>
            <a:r>
              <a:rPr lang="en-US" sz="1700" dirty="0"/>
              <a:t>But there were </a:t>
            </a:r>
            <a:r>
              <a:rPr lang="en-US" sz="1700" b="1" dirty="0"/>
              <a:t>other journeys in the past that transformed you: you accepted the challenge and emerged from it back into your ordinary life with an elixir or treasure,</a:t>
            </a:r>
            <a:r>
              <a:rPr lang="en-US" sz="1700" dirty="0"/>
              <a:t> whether it was wisdom, mastery, the big win, the loot, the job, the girl, an acceptance to college, or passing 8</a:t>
            </a:r>
            <a:r>
              <a:rPr lang="en-US" sz="1700" baseline="30000" dirty="0"/>
              <a:t>th</a:t>
            </a:r>
            <a:r>
              <a:rPr lang="en-US" sz="1700" dirty="0"/>
              <a:t> grade. Identify one of these and write about it. </a:t>
            </a:r>
          </a:p>
          <a:p>
            <a:r>
              <a:rPr lang="en-US" b="1" dirty="0"/>
              <a:t> </a:t>
            </a:r>
            <a:endParaRPr lang="en-US" dirty="0"/>
          </a:p>
          <a:p>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8924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07C17-5A4A-4C43-A1A5-7227A3AE8ED5}"/>
              </a:ext>
            </a:extLst>
          </p:cNvPr>
          <p:cNvSpPr>
            <a:spLocks noGrp="1"/>
          </p:cNvSpPr>
          <p:nvPr>
            <p:ph type="title"/>
          </p:nvPr>
        </p:nvSpPr>
        <p:spPr/>
        <p:txBody>
          <a:bodyPr/>
          <a:lstStyle/>
          <a:p>
            <a:r>
              <a:rPr lang="en-US" dirty="0"/>
              <a:t>What is expected of me for this assignment?</a:t>
            </a:r>
          </a:p>
        </p:txBody>
      </p:sp>
      <p:sp>
        <p:nvSpPr>
          <p:cNvPr id="3" name="Content Placeholder 2">
            <a:extLst>
              <a:ext uri="{FF2B5EF4-FFF2-40B4-BE49-F238E27FC236}">
                <a16:creationId xmlns:a16="http://schemas.microsoft.com/office/drawing/2014/main" id="{9D63BFFE-A90D-4A9C-8F29-2E395E91BACC}"/>
              </a:ext>
            </a:extLst>
          </p:cNvPr>
          <p:cNvSpPr>
            <a:spLocks noGrp="1"/>
          </p:cNvSpPr>
          <p:nvPr>
            <p:ph idx="1"/>
          </p:nvPr>
        </p:nvSpPr>
        <p:spPr>
          <a:xfrm>
            <a:off x="680321" y="2498919"/>
            <a:ext cx="10651294" cy="3599316"/>
          </a:xfrm>
        </p:spPr>
        <p:txBody>
          <a:bodyPr>
            <a:normAutofit fontScale="70000" lnSpcReduction="20000"/>
          </a:bodyPr>
          <a:lstStyle/>
          <a:p>
            <a:pPr marL="457200" indent="-457200">
              <a:buFont typeface="+mj-lt"/>
              <a:buAutoNum type="arabicPeriod"/>
            </a:pPr>
            <a:r>
              <a:rPr lang="en-US" sz="3100" dirty="0"/>
              <a:t>Review this </a:t>
            </a:r>
            <a:r>
              <a:rPr lang="en-US" sz="3100" dirty="0" err="1"/>
              <a:t>powerpoint</a:t>
            </a:r>
            <a:r>
              <a:rPr lang="en-US" sz="3100" dirty="0"/>
              <a:t> and read the word document associated with Part 1 of the assignment.  The cover the same information, but do both.  Reviewing the information 2 to 3 times will give you an advantage.</a:t>
            </a:r>
            <a:br>
              <a:rPr lang="en-US" sz="3100" dirty="0"/>
            </a:br>
            <a:endParaRPr lang="en-US" sz="3100" dirty="0"/>
          </a:p>
          <a:p>
            <a:pPr marL="457200" indent="-457200">
              <a:buFont typeface="+mj-lt"/>
              <a:buAutoNum type="arabicPeriod"/>
            </a:pPr>
            <a:r>
              <a:rPr lang="en-US" sz="3100" u="sng" dirty="0"/>
              <a:t>Watch all three of the video clips </a:t>
            </a:r>
            <a:r>
              <a:rPr lang="en-US" sz="3100" dirty="0"/>
              <a:t>on SLIDE 9 of this </a:t>
            </a:r>
            <a:r>
              <a:rPr lang="en-US" sz="3100" dirty="0" err="1"/>
              <a:t>powerpoint</a:t>
            </a:r>
            <a:r>
              <a:rPr lang="en-US" sz="3100" dirty="0"/>
              <a:t> presentation.  They are enormously helpful in creating clarity and direction for Part 1 and Part 2 of this assignment.</a:t>
            </a:r>
            <a:br>
              <a:rPr lang="en-US" sz="3100" dirty="0"/>
            </a:br>
            <a:endParaRPr lang="en-US" sz="3100" dirty="0"/>
          </a:p>
          <a:p>
            <a:pPr marL="457200" indent="-457200">
              <a:buFont typeface="+mj-lt"/>
              <a:buAutoNum type="arabicPeriod"/>
            </a:pPr>
            <a:r>
              <a:rPr lang="en-US" sz="3100" dirty="0"/>
              <a:t>Free write a document based on the instructions of this </a:t>
            </a:r>
            <a:r>
              <a:rPr lang="en-US" sz="3100" dirty="0" err="1"/>
              <a:t>powerpoint</a:t>
            </a:r>
            <a:r>
              <a:rPr lang="en-US" sz="3100" dirty="0"/>
              <a:t> that is at least 2, preferably 3 pages long.  Do your best on grammar and good writing technique, but for this assignment, I am more interested in hearing the bases and elements of your story and seeing how they connect to YOUR BIG PICTURE.</a:t>
            </a:r>
          </a:p>
          <a:p>
            <a:pPr marL="0" indent="0">
              <a:buNone/>
            </a:pPr>
            <a:endParaRPr lang="en-US" dirty="0"/>
          </a:p>
        </p:txBody>
      </p:sp>
    </p:spTree>
    <p:extLst>
      <p:ext uri="{BB962C8B-B14F-4D97-AF65-F5344CB8AC3E}">
        <p14:creationId xmlns:p14="http://schemas.microsoft.com/office/powerpoint/2010/main" val="3958390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A2A1F-D946-41FC-A7A9-294595406036}"/>
              </a:ext>
            </a:extLst>
          </p:cNvPr>
          <p:cNvSpPr>
            <a:spLocks noGrp="1"/>
          </p:cNvSpPr>
          <p:nvPr>
            <p:ph type="title"/>
          </p:nvPr>
        </p:nvSpPr>
        <p:spPr/>
        <p:txBody>
          <a:bodyPr/>
          <a:lstStyle/>
          <a:p>
            <a:r>
              <a:rPr lang="en-US" dirty="0"/>
              <a:t>Final Perspective on Part 1 – Listen Up!</a:t>
            </a:r>
          </a:p>
        </p:txBody>
      </p:sp>
      <p:sp>
        <p:nvSpPr>
          <p:cNvPr id="3" name="Content Placeholder 2">
            <a:extLst>
              <a:ext uri="{FF2B5EF4-FFF2-40B4-BE49-F238E27FC236}">
                <a16:creationId xmlns:a16="http://schemas.microsoft.com/office/drawing/2014/main" id="{1EE75313-B898-4A22-89AD-DAA708210932}"/>
              </a:ext>
            </a:extLst>
          </p:cNvPr>
          <p:cNvSpPr>
            <a:spLocks noGrp="1"/>
          </p:cNvSpPr>
          <p:nvPr>
            <p:ph idx="1"/>
          </p:nvPr>
        </p:nvSpPr>
        <p:spPr/>
        <p:txBody>
          <a:bodyPr>
            <a:normAutofit/>
          </a:bodyPr>
          <a:lstStyle/>
          <a:p>
            <a:r>
              <a:rPr lang="en-US" dirty="0"/>
              <a:t>To do an effective job on Part 2 of the assignment, you must do a good job of Part 1 that relates to you.</a:t>
            </a:r>
          </a:p>
          <a:p>
            <a:endParaRPr lang="en-US" dirty="0"/>
          </a:p>
          <a:p>
            <a:r>
              <a:rPr lang="en-US" dirty="0"/>
              <a:t>Some assignments in college and the academic world may be busy work and seem to have limited application to your life.  THIS IS NOT ONE OF THOSE ASSIGNMENTS.</a:t>
            </a:r>
          </a:p>
          <a:p>
            <a:endParaRPr lang="en-US" dirty="0"/>
          </a:p>
        </p:txBody>
      </p:sp>
    </p:spTree>
    <p:extLst>
      <p:ext uri="{BB962C8B-B14F-4D97-AF65-F5344CB8AC3E}">
        <p14:creationId xmlns:p14="http://schemas.microsoft.com/office/powerpoint/2010/main" val="150999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A2A1F-D946-41FC-A7A9-294595406036}"/>
              </a:ext>
            </a:extLst>
          </p:cNvPr>
          <p:cNvSpPr>
            <a:spLocks noGrp="1"/>
          </p:cNvSpPr>
          <p:nvPr>
            <p:ph type="title"/>
          </p:nvPr>
        </p:nvSpPr>
        <p:spPr/>
        <p:txBody>
          <a:bodyPr/>
          <a:lstStyle/>
          <a:p>
            <a:r>
              <a:rPr lang="en-US" dirty="0"/>
              <a:t>Final Perspective on Part 1 – Listen Up!</a:t>
            </a:r>
          </a:p>
        </p:txBody>
      </p:sp>
      <p:sp>
        <p:nvSpPr>
          <p:cNvPr id="3" name="Content Placeholder 2">
            <a:extLst>
              <a:ext uri="{FF2B5EF4-FFF2-40B4-BE49-F238E27FC236}">
                <a16:creationId xmlns:a16="http://schemas.microsoft.com/office/drawing/2014/main" id="{1EE75313-B898-4A22-89AD-DAA708210932}"/>
              </a:ext>
            </a:extLst>
          </p:cNvPr>
          <p:cNvSpPr>
            <a:spLocks noGrp="1"/>
          </p:cNvSpPr>
          <p:nvPr>
            <p:ph idx="1"/>
          </p:nvPr>
        </p:nvSpPr>
        <p:spPr/>
        <p:txBody>
          <a:bodyPr>
            <a:normAutofit fontScale="92500" lnSpcReduction="20000"/>
          </a:bodyPr>
          <a:lstStyle/>
          <a:p>
            <a:pPr marL="0" indent="0">
              <a:buNone/>
            </a:pPr>
            <a:endParaRPr lang="en-US" dirty="0"/>
          </a:p>
          <a:p>
            <a:r>
              <a:rPr lang="en-US" sz="2600" dirty="0"/>
              <a:t>This is your life, and this is how you communicate and convey the most important elements of your life to others in an effort to persuade them that you are worth the “relationship investment.”</a:t>
            </a:r>
          </a:p>
          <a:p>
            <a:endParaRPr lang="en-US" sz="2600" dirty="0"/>
          </a:p>
          <a:p>
            <a:r>
              <a:rPr lang="en-US" sz="2600" dirty="0"/>
              <a:t>Finally, remember, as we have discussed in class; that while communication skills are vital in all areas of your life, you are also investing in college and yourself so that jobs and opportunities will chase you all your life rather than you having to chase them for the rest of your life.  This assignment aligns perfectly with that thought, and that is why it is worthy of your very best effort.  And, that goes for Part 1 and Part 2.</a:t>
            </a:r>
          </a:p>
        </p:txBody>
      </p:sp>
    </p:spTree>
    <p:extLst>
      <p:ext uri="{BB962C8B-B14F-4D97-AF65-F5344CB8AC3E}">
        <p14:creationId xmlns:p14="http://schemas.microsoft.com/office/powerpoint/2010/main" val="1712281499"/>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docProps/app.xml><?xml version="1.0" encoding="utf-8"?>
<Properties xmlns="http://schemas.openxmlformats.org/officeDocument/2006/extended-properties" xmlns:vt="http://schemas.openxmlformats.org/officeDocument/2006/docPropsVTypes">
  <Template>TM04033917[[fn=Berlin]]</Template>
  <TotalTime>67</TotalTime>
  <Words>970</Words>
  <Application>Microsoft Office PowerPoint</Application>
  <PresentationFormat>Widescreen</PresentationFormat>
  <Paragraphs>84</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Times New Roman</vt:lpstr>
      <vt:lpstr>Trebuchet MS</vt:lpstr>
      <vt:lpstr>Wingdings</vt:lpstr>
      <vt:lpstr>Berlin</vt:lpstr>
      <vt:lpstr>INTERVIEW A PROFESSIONAL ASSIGNMENT</vt:lpstr>
      <vt:lpstr>The Importance of Storytelling</vt:lpstr>
      <vt:lpstr>The Importance of Storytelling</vt:lpstr>
      <vt:lpstr>The Importance of Storytelling</vt:lpstr>
      <vt:lpstr>The Importance of Storytelling</vt:lpstr>
      <vt:lpstr>The Importance of Storytelling</vt:lpstr>
      <vt:lpstr>What is your grand narrative?</vt:lpstr>
      <vt:lpstr>What is your grand narrative?</vt:lpstr>
      <vt:lpstr>Critical Student Preparation Details</vt:lpstr>
      <vt:lpstr>The Hero’s Inner Journey</vt:lpstr>
      <vt:lpstr>The Hero’s Inner Journey</vt:lpstr>
      <vt:lpstr>The Hero’s Inner Journey</vt:lpstr>
      <vt:lpstr>The Hero’s Inner Journey</vt:lpstr>
      <vt:lpstr>The Hero’s Inner Journey</vt:lpstr>
      <vt:lpstr>The Hero’s Inner Journey</vt:lpstr>
      <vt:lpstr>The Hero’s Inner Journey</vt:lpstr>
      <vt:lpstr>What is expected of me for this assignment?</vt:lpstr>
      <vt:lpstr>Final Perspective on Part 1 – Listen Up!</vt:lpstr>
      <vt:lpstr>Final Perspective on Part 1 – Listen 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INTERVIEW A PROFESSIONAL ASSIGNMENT</dc:title>
  <dc:creator>Rick</dc:creator>
  <cp:lastModifiedBy>Rick</cp:lastModifiedBy>
  <cp:revision>10</cp:revision>
  <dcterms:created xsi:type="dcterms:W3CDTF">2017-09-12T15:34:34Z</dcterms:created>
  <dcterms:modified xsi:type="dcterms:W3CDTF">2018-01-30T17:14:41Z</dcterms:modified>
</cp:coreProperties>
</file>